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37"/>
  </p:notesMasterIdLst>
  <p:sldIdLst>
    <p:sldId id="332" r:id="rId2"/>
    <p:sldId id="333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4" r:id="rId33"/>
    <p:sldId id="363" r:id="rId34"/>
    <p:sldId id="365" r:id="rId35"/>
    <p:sldId id="366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74" autoAdjust="0"/>
    <p:restoredTop sz="74310" autoAdjust="0"/>
  </p:normalViewPr>
  <p:slideViewPr>
    <p:cSldViewPr snapToGrid="0">
      <p:cViewPr varScale="1">
        <p:scale>
          <a:sx n="46" d="100"/>
          <a:sy n="46" d="100"/>
        </p:scale>
        <p:origin x="24" y="8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8527D-D74F-4005-875A-C09AD6F5679D}" type="datetimeFigureOut">
              <a:rPr lang="zh-CN" altLang="en-US" smtClean="0"/>
              <a:t>2022/6/26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DEE12-A423-4B25-AB4D-2485006198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604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上节课，刷新页面，城市返回的还是原来的值，如何解决？利用</a:t>
            </a:r>
            <a:r>
              <a:rPr lang="en-US" altLang="zh-CN" dirty="0" err="1"/>
              <a:t>localStorage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完成</a:t>
            </a:r>
            <a:r>
              <a:rPr lang="en-US" altLang="zh-CN" dirty="0"/>
              <a:t>cookie</a:t>
            </a:r>
            <a:r>
              <a:rPr lang="zh-CN" altLang="en-US" dirty="0"/>
              <a:t>能够解决的问题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DEE12-A423-4B25-AB4D-24850061986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32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上节课，刷新页面，城市返回的还是原来的值，如何解决？利用</a:t>
            </a:r>
            <a:r>
              <a:rPr lang="en-US" altLang="zh-CN" dirty="0" err="1"/>
              <a:t>localStorage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完成</a:t>
            </a:r>
            <a:r>
              <a:rPr lang="en-US" altLang="zh-CN" dirty="0"/>
              <a:t>cookie</a:t>
            </a:r>
            <a:r>
              <a:rPr lang="zh-CN" altLang="en-US" dirty="0"/>
              <a:t>能够解决的问题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最后：了解有关</a:t>
            </a:r>
            <a:r>
              <a:rPr lang="en-US" altLang="zh-CN" dirty="0"/>
              <a:t>Module</a:t>
            </a:r>
            <a:r>
              <a:rPr lang="zh-CN" altLang="en-US" dirty="0"/>
              <a:t>的使用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DEE12-A423-4B25-AB4D-24850061986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774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每次路由发生切换的时候，</a:t>
            </a:r>
            <a:r>
              <a:rPr lang="en-US" altLang="zh-CN" dirty="0"/>
              <a:t>ajax</a:t>
            </a:r>
            <a:r>
              <a:rPr lang="zh-CN" altLang="en-US" dirty="0"/>
              <a:t>都会去请求一次，主要就是解决这个问题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点击首页中的城市，进入城市页面，选择相对应的城市的时候，我们需要再重新请求一次</a:t>
            </a:r>
            <a:r>
              <a:rPr lang="en-US" altLang="zh-CN" dirty="0"/>
              <a:t>ajax</a:t>
            </a:r>
            <a:r>
              <a:rPr lang="zh-CN" altLang="en-US" dirty="0"/>
              <a:t>请求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DEE12-A423-4B25-AB4D-24850061986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862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DEE12-A423-4B25-AB4D-24850061986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988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DEE12-A423-4B25-AB4D-24850061986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029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8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6/26/2022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319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6/26/2022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84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13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923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912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40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51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4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31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4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933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kern="1200" spc="1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4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1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mailto:axios@0.17.1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git&#37197;&#32622;.txt" TargetMode="External"/><Relationship Id="rId2" Type="http://schemas.openxmlformats.org/officeDocument/2006/relationships/hyperlink" Target="https://gite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fastclick@1.0.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mailto:vue-awesome-swiper@2.6.7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140CC-4DFC-48F2-B8C9-26F654FDA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390" y="4257429"/>
            <a:ext cx="10917909" cy="1447062"/>
          </a:xfrm>
        </p:spPr>
        <p:txBody>
          <a:bodyPr>
            <a:normAutofit/>
          </a:bodyPr>
          <a:lstStyle/>
          <a:p>
            <a:pPr algn="ctr"/>
            <a:r>
              <a:rPr lang="en-US" altLang="zh-CN" sz="6000" dirty="0"/>
              <a:t>Vue</a:t>
            </a:r>
            <a:r>
              <a:rPr lang="zh-CN" altLang="en-US" sz="6000" dirty="0"/>
              <a:t>实战项目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38C1B3B-F140-430A-95AC-39938DB47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3" r="-1" b="447"/>
          <a:stretch/>
        </p:blipFill>
        <p:spPr>
          <a:xfrm>
            <a:off x="3720750" y="771100"/>
            <a:ext cx="4887738" cy="275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5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项目首页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图标区域页面布局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15E578-B52B-7C98-07F9-C4C6D5D7ECF3}"/>
              </a:ext>
            </a:extLst>
          </p:cNvPr>
          <p:cNvSpPr txBox="1"/>
          <p:nvPr/>
        </p:nvSpPr>
        <p:spPr>
          <a:xfrm>
            <a:off x="3470856" y="592427"/>
            <a:ext cx="51386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）在码云上创建分支</a:t>
            </a:r>
            <a:r>
              <a:rPr lang="en-US" altLang="zh-CN" dirty="0"/>
              <a:t>index-icons,</a:t>
            </a:r>
            <a:r>
              <a:rPr lang="zh-CN" altLang="en-US" dirty="0"/>
              <a:t>将此分支拉入本地，执行</a:t>
            </a:r>
            <a:r>
              <a:rPr lang="en-US" altLang="zh-CN" dirty="0"/>
              <a:t>git pull </a:t>
            </a:r>
            <a:r>
              <a:rPr lang="zh-CN" altLang="en-US" dirty="0"/>
              <a:t>命令，切换到此分支，执行</a:t>
            </a:r>
            <a:endParaRPr lang="en-US" altLang="zh-CN" dirty="0"/>
          </a:p>
          <a:p>
            <a:r>
              <a:rPr lang="en-US" altLang="zh-CN" dirty="0"/>
              <a:t>git checkout index-icons</a:t>
            </a:r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）在</a:t>
            </a:r>
            <a:r>
              <a:rPr lang="en-US" altLang="zh-CN" dirty="0"/>
              <a:t>components</a:t>
            </a:r>
            <a:r>
              <a:rPr lang="zh-CN" altLang="en-US" dirty="0"/>
              <a:t>上创建</a:t>
            </a:r>
            <a:r>
              <a:rPr lang="en-US" altLang="zh-CN" dirty="0" err="1"/>
              <a:t>Icons.vue</a:t>
            </a:r>
            <a:r>
              <a:rPr lang="zh-CN" altLang="en-US" dirty="0"/>
              <a:t>，并使用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3)Icons</a:t>
            </a:r>
            <a:r>
              <a:rPr lang="zh-CN" altLang="en-US" dirty="0"/>
              <a:t>组件布局样式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2F4DBD-E19D-E578-6FC1-26F838974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786" y="2590733"/>
            <a:ext cx="3022713" cy="15884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D80462F-4323-2785-659F-628FF8E6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842" y="4236076"/>
            <a:ext cx="3039414" cy="15400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C2D9F5-94C7-B55C-740E-F81DF4551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355" y="2504941"/>
            <a:ext cx="2480524" cy="32776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CB3DB5-8742-6146-9B53-84648077B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5515" y="3442013"/>
            <a:ext cx="1918953" cy="23050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DFF910B-C623-BFB9-642D-F5CAA58FD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56" y="592427"/>
            <a:ext cx="3071611" cy="54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91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项目首页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图标区域逻辑实现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DFF910B-C623-BFB9-642D-F5CAA58FD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56" y="592427"/>
            <a:ext cx="3071611" cy="54992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A27572-927F-69AC-5B5A-01C36F2A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427" y="2466306"/>
            <a:ext cx="3965017" cy="37413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ABF75E-5E82-BD36-9AD5-E73E5A877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873" y="560230"/>
            <a:ext cx="6317088" cy="188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76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项目首页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热销推荐组件开发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453737-A495-D53B-F255-D992E67C3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814" y="650382"/>
            <a:ext cx="3313761" cy="52352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EE380E-1CFF-7E64-5562-4DFD1575D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964" y="579551"/>
            <a:ext cx="3178991" cy="30587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9C4E18-E9F0-E91B-0D75-249082E3D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36" y="605306"/>
            <a:ext cx="3637273" cy="57246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48463D9-D78B-E0FB-D7E0-A3CD94FA7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048" y="4217026"/>
            <a:ext cx="32099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23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项目首页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周末游组件开发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14CB01-3261-9B1E-EA93-2071C30DC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3" y="528034"/>
            <a:ext cx="3387144" cy="58083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7169A3-C492-5BDE-CCC9-ACD943A62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564" y="518777"/>
            <a:ext cx="3240042" cy="38600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2BEEAA0-A9D5-24E6-72B4-8A35D0CF8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895" y="553792"/>
            <a:ext cx="3609975" cy="57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79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项目首页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使用</a:t>
            </a:r>
            <a:r>
              <a:rPr lang="en-US" altLang="zh-CN" sz="4000" b="1" dirty="0" err="1">
                <a:solidFill>
                  <a:srgbClr val="C00000"/>
                </a:solidFill>
              </a:rPr>
              <a:t>axios</a:t>
            </a:r>
            <a:r>
              <a:rPr lang="zh-CN" altLang="en-US" sz="4000" b="1" dirty="0">
                <a:solidFill>
                  <a:srgbClr val="C00000"/>
                </a:solidFill>
              </a:rPr>
              <a:t>发送</a:t>
            </a:r>
            <a:r>
              <a:rPr lang="en-US" altLang="zh-CN" sz="4000" b="1" dirty="0">
                <a:solidFill>
                  <a:srgbClr val="C00000"/>
                </a:solidFill>
              </a:rPr>
              <a:t>ajax</a:t>
            </a: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D1AF19-D283-FD7E-7B3F-D6FCC4E0AA7E}"/>
              </a:ext>
            </a:extLst>
          </p:cNvPr>
          <p:cNvSpPr txBox="1"/>
          <p:nvPr/>
        </p:nvSpPr>
        <p:spPr>
          <a:xfrm>
            <a:off x="714777" y="1313645"/>
            <a:ext cx="5119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创建分支</a:t>
            </a:r>
            <a:r>
              <a:rPr lang="en-US" altLang="zh-CN" dirty="0"/>
              <a:t>index-icons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 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axios@0.17.1</a:t>
            </a:r>
            <a:r>
              <a:rPr lang="en-US" altLang="zh-CN" dirty="0"/>
              <a:t> –save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31BB11-C46A-0946-6D5F-76E78CC54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11" y="2324637"/>
            <a:ext cx="3844344" cy="38385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7F8644F-99A5-FA81-1C04-8F0FE87BA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761" y="708340"/>
            <a:ext cx="2633730" cy="3013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1F7E6F2-FEA4-8B92-FDF0-6B2D8250E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743" y="3880230"/>
            <a:ext cx="4540139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11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项目首页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首页父子组件间传值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DBDC90-E665-3692-6E14-6C15F7E9DD54}"/>
              </a:ext>
            </a:extLst>
          </p:cNvPr>
          <p:cNvSpPr txBox="1"/>
          <p:nvPr/>
        </p:nvSpPr>
        <p:spPr>
          <a:xfrm>
            <a:off x="714777" y="1126901"/>
            <a:ext cx="734095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sz="2800" b="1" dirty="0"/>
              <a:t>课后作业：</a:t>
            </a:r>
            <a:endParaRPr lang="en-US" altLang="zh-CN" sz="2800" b="1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完善首页父子组件间传值，让其项目正常运行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思考整个项目还有那些不足，并对这些不足做出相对应的改进</a:t>
            </a:r>
          </a:p>
        </p:txBody>
      </p:sp>
    </p:spTree>
    <p:extLst>
      <p:ext uri="{BB962C8B-B14F-4D97-AF65-F5344CB8AC3E}">
        <p14:creationId xmlns:p14="http://schemas.microsoft.com/office/powerpoint/2010/main" val="1785973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项目城市选择页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路由配置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DBDC90-E665-3692-6E14-6C15F7E9DD54}"/>
              </a:ext>
            </a:extLst>
          </p:cNvPr>
          <p:cNvSpPr txBox="1"/>
          <p:nvPr/>
        </p:nvSpPr>
        <p:spPr>
          <a:xfrm>
            <a:off x="714777" y="1126901"/>
            <a:ext cx="73409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2A36B3-A9FF-7A1D-0C8F-C99A9E7B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37" y="699916"/>
            <a:ext cx="8210550" cy="419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0BC5BB-2512-5BC8-6005-EF81EF310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0" y="1180447"/>
            <a:ext cx="3246071" cy="17601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5FBB690-E750-BD88-1948-CA6202BB4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65" y="2970634"/>
            <a:ext cx="8406567" cy="17329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8697F28-1722-8777-9E3F-7FD02EF67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7" y="4926773"/>
            <a:ext cx="11281985" cy="7015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3E86002-736D-8C53-342F-199819AA1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98" y="5780270"/>
            <a:ext cx="7810500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A48BC5-02AD-166D-B5AD-3667BF0F3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0382" y="-162068"/>
            <a:ext cx="2934517" cy="52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38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项目城市选择页</a:t>
            </a:r>
            <a:r>
              <a:rPr lang="en-US" altLang="zh-CN" sz="4000" b="1" dirty="0">
                <a:solidFill>
                  <a:srgbClr val="C00000"/>
                </a:solidFill>
              </a:rPr>
              <a:t>-header</a:t>
            </a:r>
            <a:r>
              <a:rPr lang="zh-CN" altLang="en-US" sz="4000" b="1" dirty="0">
                <a:solidFill>
                  <a:srgbClr val="C00000"/>
                </a:solidFill>
              </a:rPr>
              <a:t>组件开发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DBDC90-E665-3692-6E14-6C15F7E9DD54}"/>
              </a:ext>
            </a:extLst>
          </p:cNvPr>
          <p:cNvSpPr txBox="1"/>
          <p:nvPr/>
        </p:nvSpPr>
        <p:spPr>
          <a:xfrm>
            <a:off x="714777" y="1126901"/>
            <a:ext cx="73409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sz="28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96E581A-A1DB-78D1-8D8F-D44A9DB9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1" y="859809"/>
            <a:ext cx="4186451" cy="53825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61182D5-0E54-FD9F-6076-AA2AFC056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785" y="901391"/>
            <a:ext cx="6884655" cy="31718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6D80F4-B3F9-6D4F-BDCF-64CB14A24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55" y="4186237"/>
            <a:ext cx="60769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0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项目城市选择页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搜索框布局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DBDC90-E665-3692-6E14-6C15F7E9DD54}"/>
              </a:ext>
            </a:extLst>
          </p:cNvPr>
          <p:cNvSpPr txBox="1"/>
          <p:nvPr/>
        </p:nvSpPr>
        <p:spPr>
          <a:xfrm>
            <a:off x="714777" y="1126901"/>
            <a:ext cx="73409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42679F-4874-E1D8-32A6-8F3F67248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2" y="889600"/>
            <a:ext cx="11095629" cy="17717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1DEDAE9-533D-B6CE-1B43-DD4B44CA4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441" y="3804100"/>
            <a:ext cx="5485974" cy="2143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FD1549-5443-3ADC-88AC-7F91490E9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98" y="2828925"/>
            <a:ext cx="52482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43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项目城市选择页</a:t>
            </a:r>
            <a:r>
              <a:rPr lang="en-US" altLang="zh-CN" sz="4000" b="1" dirty="0">
                <a:solidFill>
                  <a:srgbClr val="C00000"/>
                </a:solidFill>
              </a:rPr>
              <a:t>-list</a:t>
            </a:r>
            <a:r>
              <a:rPr lang="zh-CN" altLang="en-US" sz="4000" b="1" dirty="0">
                <a:solidFill>
                  <a:srgbClr val="C00000"/>
                </a:solidFill>
              </a:rPr>
              <a:t>列表布局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DBDC90-E665-3692-6E14-6C15F7E9DD54}"/>
              </a:ext>
            </a:extLst>
          </p:cNvPr>
          <p:cNvSpPr txBox="1"/>
          <p:nvPr/>
        </p:nvSpPr>
        <p:spPr>
          <a:xfrm>
            <a:off x="714777" y="1126901"/>
            <a:ext cx="73409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D6D814-7160-5427-FD49-F960E6368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51" y="968067"/>
            <a:ext cx="5980349" cy="23346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67C3A1-73EB-A1AD-4A8C-0C3D01BC1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7" y="3477976"/>
            <a:ext cx="5951703" cy="20903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6C22EE-B0F2-6A81-D090-8ED257747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057" y="1423632"/>
            <a:ext cx="5682943" cy="359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0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项目预热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项目环境准备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8E5D87-8862-4AB0-A33C-56F010935B54}"/>
              </a:ext>
            </a:extLst>
          </p:cNvPr>
          <p:cNvSpPr txBox="1"/>
          <p:nvPr/>
        </p:nvSpPr>
        <p:spPr>
          <a:xfrm>
            <a:off x="420135" y="623293"/>
            <a:ext cx="1041318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 node.js</a:t>
            </a:r>
            <a:r>
              <a:rPr lang="zh-CN" altLang="en-US" sz="3200" dirty="0"/>
              <a:t>（前期课程已经安装相应版本）</a:t>
            </a: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 </a:t>
            </a:r>
            <a:r>
              <a:rPr lang="zh-CN" altLang="en-US" sz="3200" dirty="0">
                <a:hlinkClick r:id="rId2"/>
              </a:rPr>
              <a:t>码云账号注册</a:t>
            </a:r>
            <a:r>
              <a:rPr lang="zh-CN" altLang="en-US" sz="3200" dirty="0"/>
              <a:t>（托管代码）</a:t>
            </a: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 </a:t>
            </a:r>
            <a:r>
              <a:rPr lang="en-US" altLang="zh-CN" sz="3200" dirty="0"/>
              <a:t>git</a:t>
            </a:r>
            <a:r>
              <a:rPr lang="zh-CN" altLang="en-US" sz="3200" dirty="0"/>
              <a:t>下载安装</a:t>
            </a: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 </a:t>
            </a:r>
            <a:r>
              <a:rPr lang="en-US" altLang="zh-CN" sz="3200" dirty="0">
                <a:hlinkClick r:id="rId3" action="ppaction://hlinkfile"/>
              </a:rPr>
              <a:t>git</a:t>
            </a:r>
            <a:r>
              <a:rPr lang="zh-CN" altLang="en-US" sz="3200" dirty="0">
                <a:hlinkClick r:id="rId3" action="ppaction://hlinkfile"/>
              </a:rPr>
              <a:t>相应的配置</a:t>
            </a: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err="1"/>
              <a:t>vue</a:t>
            </a:r>
            <a:r>
              <a:rPr lang="en-US" altLang="zh-CN" sz="3200" dirty="0"/>
              <a:t>-cli</a:t>
            </a:r>
            <a:r>
              <a:rPr lang="zh-CN" altLang="en-US" sz="3200" dirty="0"/>
              <a:t>（前期课程已经安装</a:t>
            </a:r>
            <a:r>
              <a:rPr lang="en-US" altLang="zh-CN" sz="3200" dirty="0"/>
              <a:t>4.3.1</a:t>
            </a:r>
            <a:r>
              <a:rPr lang="zh-CN" altLang="en-US" sz="3200" dirty="0"/>
              <a:t>版本）</a:t>
            </a: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err="1"/>
              <a:t>vue</a:t>
            </a:r>
            <a:r>
              <a:rPr lang="en-US" altLang="zh-CN" sz="3200" dirty="0"/>
              <a:t> </a:t>
            </a:r>
            <a:r>
              <a:rPr lang="en-US" altLang="zh-CN" sz="3200" dirty="0" err="1"/>
              <a:t>init</a:t>
            </a:r>
            <a:r>
              <a:rPr lang="en-US" altLang="zh-CN" sz="3200" dirty="0"/>
              <a:t> webpack  test (</a:t>
            </a:r>
            <a:r>
              <a:rPr lang="zh-CN" altLang="en-US" sz="3200" dirty="0"/>
              <a:t>创建项目名为</a:t>
            </a:r>
            <a:r>
              <a:rPr lang="en-US" altLang="zh-CN" sz="3200" dirty="0"/>
              <a:t>test</a:t>
            </a:r>
            <a:r>
              <a:rPr lang="zh-CN" altLang="en-US" sz="3200" dirty="0"/>
              <a:t>的项目</a:t>
            </a:r>
            <a:r>
              <a:rPr lang="en-US" altLang="zh-CN" sz="3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200" dirty="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7722FDD8-8D51-1C97-4BC3-62F86B1BF035}"/>
              </a:ext>
            </a:extLst>
          </p:cNvPr>
          <p:cNvSpPr/>
          <p:nvPr/>
        </p:nvSpPr>
        <p:spPr>
          <a:xfrm>
            <a:off x="4698109" y="2962940"/>
            <a:ext cx="5931820" cy="3005469"/>
          </a:xfrm>
          <a:custGeom>
            <a:avLst/>
            <a:gdLst>
              <a:gd name="connsiteX0" fmla="*/ 5126375 w 5931820"/>
              <a:gd name="connsiteY0" fmla="*/ 3005469 h 3005469"/>
              <a:gd name="connsiteX1" fmla="*/ 5537500 w 5931820"/>
              <a:gd name="connsiteY1" fmla="*/ 2239925 h 3005469"/>
              <a:gd name="connsiteX2" fmla="*/ 214133 w 5931820"/>
              <a:gd name="connsiteY2" fmla="*/ 1254641 h 3005469"/>
              <a:gd name="connsiteX3" fmla="*/ 1043472 w 5931820"/>
              <a:gd name="connsiteY3" fmla="*/ 0 h 300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820" h="3005469">
                <a:moveTo>
                  <a:pt x="5126375" y="3005469"/>
                </a:moveTo>
                <a:cubicBezTo>
                  <a:pt x="5741291" y="2768599"/>
                  <a:pt x="6356207" y="2531730"/>
                  <a:pt x="5537500" y="2239925"/>
                </a:cubicBezTo>
                <a:cubicBezTo>
                  <a:pt x="4718793" y="1948120"/>
                  <a:pt x="963138" y="1627962"/>
                  <a:pt x="214133" y="1254641"/>
                </a:cubicBezTo>
                <a:cubicBezTo>
                  <a:pt x="-534872" y="881320"/>
                  <a:pt x="911156" y="203200"/>
                  <a:pt x="104347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B2F437-FD97-52D3-C153-C915EC875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1124712"/>
            <a:ext cx="5838693" cy="257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75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7B8977-6D8D-9154-E664-7CBFE5B80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69" y="-46049"/>
            <a:ext cx="3738239" cy="64073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57AF26-D985-AF1E-BA56-C961F69D2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1309344"/>
            <a:ext cx="2514600" cy="14763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CC647C9-56A7-0464-93D0-5853BDA91FC5}"/>
              </a:ext>
            </a:extLst>
          </p:cNvPr>
          <p:cNvSpPr txBox="1"/>
          <p:nvPr/>
        </p:nvSpPr>
        <p:spPr>
          <a:xfrm>
            <a:off x="6657358" y="4249658"/>
            <a:ext cx="342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Wrapper</a:t>
            </a:r>
            <a:r>
              <a:rPr lang="zh-CN" altLang="en-US" dirty="0">
                <a:solidFill>
                  <a:srgbClr val="FF0000"/>
                </a:solidFill>
              </a:rPr>
              <a:t>需要设置的特定的样式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60039A21-1062-410E-B6BF-A5624973723C}"/>
              </a:ext>
            </a:extLst>
          </p:cNvPr>
          <p:cNvSpPr/>
          <p:nvPr/>
        </p:nvSpPr>
        <p:spPr>
          <a:xfrm>
            <a:off x="8716403" y="2216927"/>
            <a:ext cx="1583446" cy="1966946"/>
          </a:xfrm>
          <a:custGeom>
            <a:avLst/>
            <a:gdLst>
              <a:gd name="connsiteX0" fmla="*/ 0 w 1583446"/>
              <a:gd name="connsiteY0" fmla="*/ 1966946 h 1966946"/>
              <a:gd name="connsiteX1" fmla="*/ 1578820 w 1583446"/>
              <a:gd name="connsiteY1" fmla="*/ 1197272 h 1966946"/>
              <a:gd name="connsiteX2" fmla="*/ 480224 w 1583446"/>
              <a:gd name="connsiteY2" fmla="*/ 0 h 19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3446" h="1966946">
                <a:moveTo>
                  <a:pt x="0" y="1966946"/>
                </a:moveTo>
                <a:cubicBezTo>
                  <a:pt x="749391" y="1746021"/>
                  <a:pt x="1498783" y="1525096"/>
                  <a:pt x="1578820" y="1197272"/>
                </a:cubicBezTo>
                <a:cubicBezTo>
                  <a:pt x="1658857" y="869448"/>
                  <a:pt x="676480" y="205027"/>
                  <a:pt x="48022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391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2800" b="1" dirty="0">
                <a:solidFill>
                  <a:srgbClr val="C00000"/>
                </a:solidFill>
              </a:rPr>
              <a:t>Vue</a:t>
            </a:r>
            <a:r>
              <a:rPr lang="zh-CN" altLang="en-US" sz="2800" b="1" dirty="0">
                <a:solidFill>
                  <a:srgbClr val="C00000"/>
                </a:solidFill>
              </a:rPr>
              <a:t>项目城市选择页</a:t>
            </a:r>
            <a:r>
              <a:rPr lang="en-US" altLang="zh-CN" sz="2800" b="1" dirty="0">
                <a:solidFill>
                  <a:srgbClr val="C00000"/>
                </a:solidFill>
              </a:rPr>
              <a:t>-list</a:t>
            </a:r>
            <a:r>
              <a:rPr lang="zh-CN" altLang="en-US" sz="2800" b="1" dirty="0">
                <a:solidFill>
                  <a:srgbClr val="C00000"/>
                </a:solidFill>
              </a:rPr>
              <a:t>页面</a:t>
            </a:r>
            <a:r>
              <a:rPr lang="en-US" altLang="zh-CN" sz="2800" b="1" dirty="0">
                <a:solidFill>
                  <a:srgbClr val="C00000"/>
                </a:solidFill>
              </a:rPr>
              <a:t>Better-scroll</a:t>
            </a:r>
            <a:r>
              <a:rPr lang="zh-CN" altLang="en-US" sz="2800" b="1" dirty="0">
                <a:solidFill>
                  <a:srgbClr val="C00000"/>
                </a:solidFill>
              </a:rPr>
              <a:t>的使用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DBDC90-E665-3692-6E14-6C15F7E9DD54}"/>
              </a:ext>
            </a:extLst>
          </p:cNvPr>
          <p:cNvSpPr txBox="1"/>
          <p:nvPr/>
        </p:nvSpPr>
        <p:spPr>
          <a:xfrm>
            <a:off x="920979" y="401283"/>
            <a:ext cx="9913675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b="1" dirty="0"/>
              <a:t>安装</a:t>
            </a:r>
            <a:r>
              <a:rPr lang="en-US" altLang="zh-CN" sz="2000" b="1" dirty="0"/>
              <a:t>better-scroll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28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800" b="1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2000" b="1" dirty="0"/>
              <a:t>better-scroll</a:t>
            </a:r>
            <a:r>
              <a:rPr lang="zh-CN" altLang="en-US" sz="2000" b="1" dirty="0"/>
              <a:t>的使用</a:t>
            </a: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2000" b="1" dirty="0"/>
              <a:t> better-scroll</a:t>
            </a:r>
            <a:r>
              <a:rPr lang="zh-CN" altLang="en-US" sz="2000" b="1" dirty="0"/>
              <a:t>官网结构</a:t>
            </a: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942CFA-E813-8873-F804-92078BD91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77" y="1134092"/>
            <a:ext cx="6943725" cy="4191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256B678-736D-50D9-64ED-471EBD962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668" y="3463435"/>
            <a:ext cx="520065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DD73CA-DC5E-8449-B92A-3918C8D6A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326" y="2213226"/>
            <a:ext cx="5740660" cy="88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1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项目城市选择页</a:t>
            </a:r>
            <a:r>
              <a:rPr lang="en-US" altLang="zh-CN" sz="4000" b="1" dirty="0">
                <a:solidFill>
                  <a:srgbClr val="C00000"/>
                </a:solidFill>
              </a:rPr>
              <a:t>-Alphabet</a:t>
            </a:r>
            <a:r>
              <a:rPr lang="zh-CN" altLang="en-US" sz="4000" b="1" dirty="0">
                <a:solidFill>
                  <a:srgbClr val="C00000"/>
                </a:solidFill>
              </a:rPr>
              <a:t>页面的设计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DBDC90-E665-3692-6E14-6C15F7E9DD54}"/>
              </a:ext>
            </a:extLst>
          </p:cNvPr>
          <p:cNvSpPr txBox="1"/>
          <p:nvPr/>
        </p:nvSpPr>
        <p:spPr>
          <a:xfrm>
            <a:off x="714777" y="1126901"/>
            <a:ext cx="73409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sz="2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D6CF0B-3625-CF65-EFC7-0C7FD5842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21" y="705811"/>
            <a:ext cx="4009203" cy="55831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F482932-C5BB-97D3-3226-950769F32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27" y="835837"/>
            <a:ext cx="4437965" cy="5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97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项目城市选择页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页面的动态数据渲染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DBDC90-E665-3692-6E14-6C15F7E9DD54}"/>
              </a:ext>
            </a:extLst>
          </p:cNvPr>
          <p:cNvSpPr txBox="1"/>
          <p:nvPr/>
        </p:nvSpPr>
        <p:spPr>
          <a:xfrm>
            <a:off x="714777" y="1126901"/>
            <a:ext cx="73409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sz="28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83BBC39-3FBC-48D2-B011-EAAF5764807C}"/>
              </a:ext>
            </a:extLst>
          </p:cNvPr>
          <p:cNvSpPr txBox="1"/>
          <p:nvPr/>
        </p:nvSpPr>
        <p:spPr>
          <a:xfrm>
            <a:off x="585480" y="690733"/>
            <a:ext cx="1194640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b="1" dirty="0"/>
              <a:t>引入</a:t>
            </a:r>
            <a:r>
              <a:rPr lang="en-US" altLang="zh-CN" sz="2000" b="1" dirty="0" err="1"/>
              <a:t>axios</a:t>
            </a: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8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b="1" dirty="0"/>
              <a:t>数据加载</a:t>
            </a: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000" b="1" dirty="0"/>
          </a:p>
          <a:p>
            <a:pPr marL="514350" indent="-514350">
              <a:buFont typeface="+mj-lt"/>
              <a:buAutoNum type="arabicPeriod"/>
            </a:pPr>
            <a:endParaRPr lang="en-US" altLang="zh-CN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9C7665-C03F-D475-9F44-94B229F7A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41" y="1411071"/>
            <a:ext cx="5495925" cy="457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03E05F0-FF05-4DAA-973F-9C41F7A5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236" y="2434014"/>
            <a:ext cx="4709134" cy="37628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BDB7330-8519-01A1-A67D-D6814205B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056" y="1911372"/>
            <a:ext cx="6584996" cy="20948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C77FA1-0B49-EA42-B69E-07ABF2FEF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214" y="4088660"/>
            <a:ext cx="6598151" cy="264839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A8CD4BB-F624-156D-DBC6-20C1124DB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2466" y="785436"/>
            <a:ext cx="4333875" cy="419100"/>
          </a:xfrm>
          <a:prstGeom prst="rect">
            <a:avLst/>
          </a:prstGeom>
        </p:spPr>
      </p:pic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2AB93042-AA42-D01C-D431-0D0898FDA4F1}"/>
              </a:ext>
            </a:extLst>
          </p:cNvPr>
          <p:cNvSpPr/>
          <p:nvPr/>
        </p:nvSpPr>
        <p:spPr>
          <a:xfrm>
            <a:off x="7440190" y="1243321"/>
            <a:ext cx="5140358" cy="5481975"/>
          </a:xfrm>
          <a:custGeom>
            <a:avLst/>
            <a:gdLst>
              <a:gd name="connsiteX0" fmla="*/ 0 w 5140358"/>
              <a:gd name="connsiteY0" fmla="*/ 5295626 h 5481975"/>
              <a:gd name="connsiteX1" fmla="*/ 1276213 w 5140358"/>
              <a:gd name="connsiteY1" fmla="*/ 5414037 h 5481975"/>
              <a:gd name="connsiteX2" fmla="*/ 4835137 w 5140358"/>
              <a:gd name="connsiteY2" fmla="*/ 4374647 h 5481975"/>
              <a:gd name="connsiteX3" fmla="*/ 4802245 w 5140358"/>
              <a:gd name="connsiteY3" fmla="*/ 1236742 h 5481975"/>
              <a:gd name="connsiteX4" fmla="*/ 3532610 w 5140358"/>
              <a:gd name="connsiteY4" fmla="*/ 0 h 548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0358" h="5481975">
                <a:moveTo>
                  <a:pt x="0" y="5295626"/>
                </a:moveTo>
                <a:cubicBezTo>
                  <a:pt x="235178" y="5431579"/>
                  <a:pt x="470357" y="5567533"/>
                  <a:pt x="1276213" y="5414037"/>
                </a:cubicBezTo>
                <a:cubicBezTo>
                  <a:pt x="2082069" y="5260541"/>
                  <a:pt x="4247465" y="5070863"/>
                  <a:pt x="4835137" y="4374647"/>
                </a:cubicBezTo>
                <a:cubicBezTo>
                  <a:pt x="5422809" y="3678431"/>
                  <a:pt x="5019333" y="1965850"/>
                  <a:pt x="4802245" y="1236742"/>
                </a:cubicBezTo>
                <a:cubicBezTo>
                  <a:pt x="4585157" y="507634"/>
                  <a:pt x="3738734" y="207220"/>
                  <a:pt x="353261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76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项目城市选择页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兄弟组件间联动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1</a:t>
            </a:r>
            <a:r>
              <a:rPr lang="zh-CN" altLang="en-US" sz="2000" dirty="0"/>
              <a:t>）</a:t>
            </a:r>
            <a:r>
              <a:rPr lang="en-US" altLang="zh-CN" sz="2000" dirty="0" err="1"/>
              <a:t>Alphabet.vue</a:t>
            </a:r>
            <a:r>
              <a:rPr lang="zh-CN" altLang="en-US" sz="2000" dirty="0"/>
              <a:t>文件的变化</a:t>
            </a:r>
            <a:endParaRPr lang="en-US" altLang="zh-CN" sz="2000" dirty="0"/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DBDC90-E665-3692-6E14-6C15F7E9DD54}"/>
              </a:ext>
            </a:extLst>
          </p:cNvPr>
          <p:cNvSpPr txBox="1"/>
          <p:nvPr/>
        </p:nvSpPr>
        <p:spPr>
          <a:xfrm>
            <a:off x="714777" y="1126901"/>
            <a:ext cx="73409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A98B88-FBC3-4513-823F-4C9F32437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5" y="1077099"/>
            <a:ext cx="3887846" cy="25278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D31F953-1FE5-434B-28FC-513828055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78" y="3798487"/>
            <a:ext cx="3901001" cy="250363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EA4BA16-70F6-9BE7-BD30-893EA0B0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677" y="1130470"/>
            <a:ext cx="6006095" cy="53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64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项目城市选择页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兄弟组件间联动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2</a:t>
            </a:r>
            <a:r>
              <a:rPr lang="zh-CN" altLang="en-US" sz="2000" dirty="0"/>
              <a:t>）</a:t>
            </a:r>
            <a:r>
              <a:rPr lang="en-US" altLang="zh-CN" sz="2000" dirty="0" err="1"/>
              <a:t>City.vue</a:t>
            </a:r>
            <a:r>
              <a:rPr lang="zh-CN" altLang="en-US" sz="2000" dirty="0"/>
              <a:t>文件的变化</a:t>
            </a:r>
            <a:endParaRPr lang="en-US" altLang="zh-CN" sz="2000" dirty="0"/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3335" y="32700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DBDC90-E665-3692-6E14-6C15F7E9DD54}"/>
              </a:ext>
            </a:extLst>
          </p:cNvPr>
          <p:cNvSpPr txBox="1"/>
          <p:nvPr/>
        </p:nvSpPr>
        <p:spPr>
          <a:xfrm>
            <a:off x="714777" y="1126901"/>
            <a:ext cx="73409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sz="2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248A4E-2527-EBA9-5D38-0DF29898B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99" y="1290432"/>
            <a:ext cx="4695825" cy="2619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FB30F2-1131-A4F5-2CE2-FBC9C8233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860" y="1382960"/>
            <a:ext cx="6075100" cy="420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16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项目城市选择页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兄弟组件间联动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3</a:t>
            </a:r>
            <a:r>
              <a:rPr lang="zh-CN" altLang="en-US" sz="2000" dirty="0"/>
              <a:t>）</a:t>
            </a:r>
            <a:r>
              <a:rPr lang="en-US" altLang="zh-CN" sz="2000" dirty="0" err="1"/>
              <a:t>List.vue</a:t>
            </a:r>
            <a:r>
              <a:rPr lang="zh-CN" altLang="en-US" sz="2000" dirty="0"/>
              <a:t>文件的变化</a:t>
            </a:r>
            <a:endParaRPr lang="en-US" altLang="zh-CN" sz="2000" dirty="0"/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3335" y="32700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DBDC90-E665-3692-6E14-6C15F7E9DD54}"/>
              </a:ext>
            </a:extLst>
          </p:cNvPr>
          <p:cNvSpPr txBox="1"/>
          <p:nvPr/>
        </p:nvSpPr>
        <p:spPr>
          <a:xfrm>
            <a:off x="714777" y="1126901"/>
            <a:ext cx="73409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DFB75E-1AFD-7FA7-64C6-1603A809C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13" y="1357963"/>
            <a:ext cx="4286250" cy="20764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38BBD0-7159-E142-7456-1180EE37B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08" y="3592397"/>
            <a:ext cx="4336479" cy="24098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A34C8A-31D5-9EEF-5582-EECB35EAC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086" y="2186742"/>
            <a:ext cx="6203448" cy="28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1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项目城市选择页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兄弟组件间联动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4</a:t>
            </a:r>
            <a:r>
              <a:rPr lang="zh-CN" altLang="en-US" sz="2000" dirty="0"/>
              <a:t>）列表切换性能优化</a:t>
            </a:r>
            <a:endParaRPr lang="en-US" altLang="zh-CN" sz="2000" dirty="0"/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3335" y="32700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DBDC90-E665-3692-6E14-6C15F7E9DD54}"/>
              </a:ext>
            </a:extLst>
          </p:cNvPr>
          <p:cNvSpPr txBox="1"/>
          <p:nvPr/>
        </p:nvSpPr>
        <p:spPr>
          <a:xfrm>
            <a:off x="714777" y="1126901"/>
            <a:ext cx="73409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sz="2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B32D82-1A8E-5037-9E3D-0AB5341A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66" y="1057412"/>
            <a:ext cx="3396289" cy="17713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D9C784-9BC3-8244-33FE-0E9C64A5C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501" y="1446773"/>
            <a:ext cx="7686675" cy="11620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C62B94E-AF77-C23D-D92A-AE952BBEF0F9}"/>
              </a:ext>
            </a:extLst>
          </p:cNvPr>
          <p:cNvSpPr txBox="1"/>
          <p:nvPr/>
        </p:nvSpPr>
        <p:spPr>
          <a:xfrm>
            <a:off x="559166" y="3243160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）函数截留的方式提高性能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DB4D50B-DB0B-4D87-B6C1-2E46443C2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686" y="2940967"/>
            <a:ext cx="6663388" cy="336773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A6849F5-84DD-C560-D8DB-4990AC4D0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85" y="4197030"/>
            <a:ext cx="3458654" cy="203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36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项目城市选择页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搜索功能实现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DBDC90-E665-3692-6E14-6C15F7E9DD54}"/>
              </a:ext>
            </a:extLst>
          </p:cNvPr>
          <p:cNvSpPr txBox="1"/>
          <p:nvPr/>
        </p:nvSpPr>
        <p:spPr>
          <a:xfrm>
            <a:off x="714777" y="1126901"/>
            <a:ext cx="73409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sz="2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A77348-3612-C3CE-4A0B-DC85462BA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86" y="846457"/>
            <a:ext cx="7077075" cy="4286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520E4F-EA12-AC38-481E-CCC0C28D3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26" y="1316360"/>
            <a:ext cx="6737685" cy="23171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D869764-C70E-3896-FDB9-E8371F4BB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979" y="1334895"/>
            <a:ext cx="3227721" cy="22585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EB7AA6-548F-756E-B741-432C4DD91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84" y="3649148"/>
            <a:ext cx="2674813" cy="33291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8FF7A06-8867-E158-A17A-7FFE8426F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343" y="3689684"/>
            <a:ext cx="2811435" cy="291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03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项目城市选择页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en-US" altLang="zh-CN" sz="4000" b="1" dirty="0" err="1">
                <a:solidFill>
                  <a:srgbClr val="C00000"/>
                </a:solidFill>
              </a:rPr>
              <a:t>Vuex</a:t>
            </a:r>
            <a:r>
              <a:rPr lang="zh-CN" altLang="en-US" sz="4000" b="1" dirty="0">
                <a:solidFill>
                  <a:srgbClr val="C00000"/>
                </a:solidFill>
              </a:rPr>
              <a:t>实现数据共享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DBDC90-E665-3692-6E14-6C15F7E9DD54}"/>
              </a:ext>
            </a:extLst>
          </p:cNvPr>
          <p:cNvSpPr txBox="1"/>
          <p:nvPr/>
        </p:nvSpPr>
        <p:spPr>
          <a:xfrm>
            <a:off x="714777" y="1126901"/>
            <a:ext cx="73409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sz="28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DFD758-6819-BBC8-B6C8-B64BF54C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598" y="999372"/>
            <a:ext cx="71247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4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28367" y="0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项目预热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项目代码介绍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416951-EF52-402F-0BD4-F019497F9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04" y="1379349"/>
            <a:ext cx="3786511" cy="49904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B917D2-D73C-11D4-134A-32A8104B6303}"/>
              </a:ext>
            </a:extLst>
          </p:cNvPr>
          <p:cNvSpPr txBox="1"/>
          <p:nvPr/>
        </p:nvSpPr>
        <p:spPr>
          <a:xfrm>
            <a:off x="4746171" y="541382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35B827-0C90-52D7-DEF9-B1ADBF2A41EB}"/>
              </a:ext>
            </a:extLst>
          </p:cNvPr>
          <p:cNvSpPr txBox="1"/>
          <p:nvPr/>
        </p:nvSpPr>
        <p:spPr>
          <a:xfrm>
            <a:off x="4912242" y="4912241"/>
            <a:ext cx="410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包锁管理工具，确定安装包的统一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EA4CD0-76F6-BED5-0A0D-0CD08C140675}"/>
              </a:ext>
            </a:extLst>
          </p:cNvPr>
          <p:cNvSpPr txBox="1"/>
          <p:nvPr/>
        </p:nvSpPr>
        <p:spPr>
          <a:xfrm>
            <a:off x="4972492" y="5199321"/>
            <a:ext cx="352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包管理工具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931A26-2B7B-B69E-2D7B-F65A27CD61E1}"/>
              </a:ext>
            </a:extLst>
          </p:cNvPr>
          <p:cNvSpPr txBox="1"/>
          <p:nvPr/>
        </p:nvSpPr>
        <p:spPr>
          <a:xfrm>
            <a:off x="4919328" y="5564373"/>
            <a:ext cx="439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项目说明文件，存放项目安装时配置信息</a:t>
            </a: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B809AF60-AD8A-32BD-F66A-03D329A89D34}"/>
              </a:ext>
            </a:extLst>
          </p:cNvPr>
          <p:cNvSpPr/>
          <p:nvPr/>
        </p:nvSpPr>
        <p:spPr>
          <a:xfrm>
            <a:off x="2305766" y="5606902"/>
            <a:ext cx="2698625" cy="63796"/>
          </a:xfrm>
          <a:custGeom>
            <a:avLst/>
            <a:gdLst>
              <a:gd name="connsiteX0" fmla="*/ 19220 w 2698625"/>
              <a:gd name="connsiteY0" fmla="*/ 0 h 63796"/>
              <a:gd name="connsiteX1" fmla="*/ 394904 w 2698625"/>
              <a:gd name="connsiteY1" fmla="*/ 49619 h 63796"/>
              <a:gd name="connsiteX2" fmla="*/ 2698625 w 2698625"/>
              <a:gd name="connsiteY2" fmla="*/ 63796 h 6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625" h="63796">
                <a:moveTo>
                  <a:pt x="19220" y="0"/>
                </a:moveTo>
                <a:cubicBezTo>
                  <a:pt x="-16222" y="19493"/>
                  <a:pt x="-51663" y="38986"/>
                  <a:pt x="394904" y="49619"/>
                </a:cubicBezTo>
                <a:cubicBezTo>
                  <a:pt x="841471" y="60252"/>
                  <a:pt x="1770048" y="62024"/>
                  <a:pt x="2698625" y="6379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4B1C60DC-3FFB-1ED6-927B-AD760840126A}"/>
              </a:ext>
            </a:extLst>
          </p:cNvPr>
          <p:cNvSpPr/>
          <p:nvPr/>
        </p:nvSpPr>
        <p:spPr>
          <a:xfrm>
            <a:off x="2296633" y="5274005"/>
            <a:ext cx="2721934" cy="98981"/>
          </a:xfrm>
          <a:custGeom>
            <a:avLst/>
            <a:gdLst>
              <a:gd name="connsiteX0" fmla="*/ 0 w 2721934"/>
              <a:gd name="connsiteY0" fmla="*/ 13921 h 98981"/>
              <a:gd name="connsiteX1" fmla="*/ 1282995 w 2721934"/>
              <a:gd name="connsiteY1" fmla="*/ 6832 h 98981"/>
              <a:gd name="connsiteX2" fmla="*/ 2721934 w 2721934"/>
              <a:gd name="connsiteY2" fmla="*/ 98981 h 9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1934" h="98981">
                <a:moveTo>
                  <a:pt x="0" y="13921"/>
                </a:moveTo>
                <a:cubicBezTo>
                  <a:pt x="414669" y="3288"/>
                  <a:pt x="829339" y="-7345"/>
                  <a:pt x="1282995" y="6832"/>
                </a:cubicBezTo>
                <a:cubicBezTo>
                  <a:pt x="1736651" y="21009"/>
                  <a:pt x="2229292" y="59995"/>
                  <a:pt x="2721934" y="989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811AE9D-8539-F781-D183-1B502443A652}"/>
              </a:ext>
            </a:extLst>
          </p:cNvPr>
          <p:cNvSpPr/>
          <p:nvPr/>
        </p:nvSpPr>
        <p:spPr>
          <a:xfrm>
            <a:off x="2806995" y="4961860"/>
            <a:ext cx="2261191" cy="127591"/>
          </a:xfrm>
          <a:custGeom>
            <a:avLst/>
            <a:gdLst>
              <a:gd name="connsiteX0" fmla="*/ 0 w 2261191"/>
              <a:gd name="connsiteY0" fmla="*/ 0 h 127591"/>
              <a:gd name="connsiteX1" fmla="*/ 2261191 w 2261191"/>
              <a:gd name="connsiteY1" fmla="*/ 127591 h 12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1191" h="127591">
                <a:moveTo>
                  <a:pt x="0" y="0"/>
                </a:moveTo>
                <a:lnTo>
                  <a:pt x="2261191" y="12759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1EB143D-ACF6-B821-B765-7CD208E0C98A}"/>
              </a:ext>
            </a:extLst>
          </p:cNvPr>
          <p:cNvSpPr txBox="1"/>
          <p:nvPr/>
        </p:nvSpPr>
        <p:spPr>
          <a:xfrm>
            <a:off x="4926418" y="4536557"/>
            <a:ext cx="352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Vue</a:t>
            </a:r>
            <a:r>
              <a:rPr lang="zh-CN" altLang="en-US" dirty="0"/>
              <a:t>项目加载首页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1509DDA-2883-C81D-5FF2-349935A03CE9}"/>
              </a:ext>
            </a:extLst>
          </p:cNvPr>
          <p:cNvSpPr txBox="1"/>
          <p:nvPr/>
        </p:nvSpPr>
        <p:spPr>
          <a:xfrm>
            <a:off x="4898064" y="4132520"/>
            <a:ext cx="352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Postcss</a:t>
            </a:r>
            <a:r>
              <a:rPr lang="zh-CN" altLang="en-US" dirty="0"/>
              <a:t>配置项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8A672C2-1DD7-2CF8-B37C-53DBFCCFE8E6}"/>
              </a:ext>
            </a:extLst>
          </p:cNvPr>
          <p:cNvSpPr txBox="1"/>
          <p:nvPr/>
        </p:nvSpPr>
        <p:spPr>
          <a:xfrm>
            <a:off x="4862623" y="3795823"/>
            <a:ext cx="352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上传到</a:t>
            </a:r>
            <a:r>
              <a:rPr lang="en-US" altLang="zh-CN" dirty="0"/>
              <a:t>git</a:t>
            </a:r>
            <a:r>
              <a:rPr lang="zh-CN" altLang="en-US" dirty="0"/>
              <a:t>忽视上传的文件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D334E2-7DAA-FB86-DBDB-86AF778FB001}"/>
              </a:ext>
            </a:extLst>
          </p:cNvPr>
          <p:cNvSpPr txBox="1"/>
          <p:nvPr/>
        </p:nvSpPr>
        <p:spPr>
          <a:xfrm>
            <a:off x="4844901" y="3476845"/>
            <a:ext cx="352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编辑器配置项文件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88C9D8-D055-291F-1D3E-4D63511FFF65}"/>
              </a:ext>
            </a:extLst>
          </p:cNvPr>
          <p:cNvSpPr txBox="1"/>
          <p:nvPr/>
        </p:nvSpPr>
        <p:spPr>
          <a:xfrm>
            <a:off x="4830725" y="3250017"/>
            <a:ext cx="352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Babel</a:t>
            </a:r>
            <a:r>
              <a:rPr lang="zh-CN" altLang="en-US" dirty="0"/>
              <a:t>语法解析器的配置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CFBE71-2125-ABB3-BB95-4ADBF6FCD5F1}"/>
              </a:ext>
            </a:extLst>
          </p:cNvPr>
          <p:cNvSpPr txBox="1"/>
          <p:nvPr/>
        </p:nvSpPr>
        <p:spPr>
          <a:xfrm>
            <a:off x="4791739" y="2977115"/>
            <a:ext cx="352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静态资源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F312EBD-6676-F64C-AFCC-2700FDDA0E96}"/>
              </a:ext>
            </a:extLst>
          </p:cNvPr>
          <p:cNvSpPr txBox="1"/>
          <p:nvPr/>
        </p:nvSpPr>
        <p:spPr>
          <a:xfrm>
            <a:off x="4905152" y="2721933"/>
            <a:ext cx="352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项目的源文件（*）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9074DF1-C32C-4E8F-D1F4-0C116A51E1C7}"/>
              </a:ext>
            </a:extLst>
          </p:cNvPr>
          <p:cNvSpPr txBox="1"/>
          <p:nvPr/>
        </p:nvSpPr>
        <p:spPr>
          <a:xfrm>
            <a:off x="4961859" y="2402957"/>
            <a:ext cx="352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下载的依赖包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AB0156B-A8C2-82AB-BD16-FFDE78BD0F91}"/>
              </a:ext>
            </a:extLst>
          </p:cNvPr>
          <p:cNvSpPr txBox="1"/>
          <p:nvPr/>
        </p:nvSpPr>
        <p:spPr>
          <a:xfrm>
            <a:off x="4855534" y="2041449"/>
            <a:ext cx="352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项目配置文件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6AD03F9-0484-97E5-63C2-BCCF86AEC6D0}"/>
              </a:ext>
            </a:extLst>
          </p:cNvPr>
          <p:cNvSpPr txBox="1"/>
          <p:nvPr/>
        </p:nvSpPr>
        <p:spPr>
          <a:xfrm>
            <a:off x="4926418" y="1580706"/>
            <a:ext cx="352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Webpack</a:t>
            </a:r>
            <a:r>
              <a:rPr lang="zh-CN" altLang="en-US" dirty="0"/>
              <a:t>的配置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40B64CA-CE57-F24D-FD52-FD3658FCE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711" y="1613986"/>
            <a:ext cx="21431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35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项目城市选择页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en-US" altLang="zh-CN" sz="4000" b="1" dirty="0" err="1">
                <a:solidFill>
                  <a:srgbClr val="C00000"/>
                </a:solidFill>
              </a:rPr>
              <a:t>Vuex</a:t>
            </a:r>
            <a:r>
              <a:rPr lang="zh-CN" altLang="en-US" sz="4000" b="1" dirty="0">
                <a:solidFill>
                  <a:srgbClr val="C00000"/>
                </a:solidFill>
              </a:rPr>
              <a:t>实现数据共享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DBDC90-E665-3692-6E14-6C15F7E9DD54}"/>
              </a:ext>
            </a:extLst>
          </p:cNvPr>
          <p:cNvSpPr txBox="1"/>
          <p:nvPr/>
        </p:nvSpPr>
        <p:spPr>
          <a:xfrm>
            <a:off x="708199" y="1146636"/>
            <a:ext cx="7340958" cy="886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 </a:t>
            </a:r>
            <a:r>
              <a:rPr lang="en-US" altLang="zh-CN" dirty="0" err="1"/>
              <a:t>Vuex</a:t>
            </a:r>
            <a:r>
              <a:rPr lang="zh-CN" altLang="en-US" dirty="0"/>
              <a:t>定义公共数据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获取公共数据：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{{this.$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store.state.city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}}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点击修改公共数据逻辑实现</a:t>
            </a:r>
            <a:endParaRPr lang="en-US" altLang="zh-CN" dirty="0">
              <a:solidFill>
                <a:srgbClr val="4444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4444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44444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444444"/>
                </a:solidFill>
                <a:ea typeface="微软雅黑" panose="020B0503020204020204" pitchFamily="34" charset="-122"/>
              </a:rPr>
              <a:t>改进：</a:t>
            </a:r>
            <a:endParaRPr lang="en-US" altLang="zh-CN" dirty="0">
              <a:solidFill>
                <a:srgbClr val="444444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444444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444444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444444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444444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444444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444444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44444"/>
                </a:solidFill>
                <a:ea typeface="微软雅黑" panose="020B0503020204020204" pitchFamily="34" charset="-122"/>
              </a:rPr>
              <a:t>路由跳转 ：</a:t>
            </a:r>
            <a:r>
              <a:rPr lang="en-US" altLang="zh-CN" dirty="0">
                <a:solidFill>
                  <a:srgbClr val="444444"/>
                </a:solidFill>
                <a:ea typeface="微软雅黑" panose="020B0503020204020204" pitchFamily="34" charset="-122"/>
              </a:rPr>
              <a:t>this.$</a:t>
            </a:r>
            <a:r>
              <a:rPr lang="en-US" altLang="zh-CN" dirty="0" err="1">
                <a:solidFill>
                  <a:srgbClr val="444444"/>
                </a:solidFill>
                <a:ea typeface="微软雅黑" panose="020B0503020204020204" pitchFamily="34" charset="-122"/>
              </a:rPr>
              <a:t>router.push</a:t>
            </a:r>
            <a:r>
              <a:rPr lang="en-US" altLang="zh-CN" dirty="0">
                <a:solidFill>
                  <a:srgbClr val="444444"/>
                </a:solidFill>
                <a:ea typeface="微软雅黑" panose="020B0503020204020204" pitchFamily="34" charset="-122"/>
              </a:rPr>
              <a:t>('/')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444444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444444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444444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444444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444444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444444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444444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sz="2800" b="1" dirty="0"/>
          </a:p>
          <a:p>
            <a:r>
              <a:rPr lang="en-US" altLang="zh-CN" sz="2800" b="1" dirty="0"/>
              <a:t> </a:t>
            </a:r>
          </a:p>
          <a:p>
            <a:endParaRPr lang="en-US" altLang="zh-CN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451CE6-A991-C2CD-BA8E-51BFAF214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620" y="1092223"/>
            <a:ext cx="3486561" cy="17957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3EFBCC-A60E-872D-623D-455AA0FEB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107" y="2874769"/>
            <a:ext cx="2927396" cy="32892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A08DD37-D62F-1A6B-E6C6-67D776AD4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908" y="3705218"/>
            <a:ext cx="2012996" cy="189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9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210510" y="-184864"/>
            <a:ext cx="1285422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zh-CN" altLang="en-US" sz="4000" b="1" dirty="0">
                <a:solidFill>
                  <a:srgbClr val="C00000"/>
                </a:solidFill>
              </a:rPr>
              <a:t>城市选择页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en-US" altLang="zh-CN" sz="4000" b="1" dirty="0" err="1">
                <a:solidFill>
                  <a:srgbClr val="C00000"/>
                </a:solidFill>
              </a:rPr>
              <a:t>Vuex</a:t>
            </a:r>
            <a:r>
              <a:rPr lang="zh-CN" altLang="en-US" sz="4000" b="1" dirty="0">
                <a:solidFill>
                  <a:srgbClr val="C00000"/>
                </a:solidFill>
              </a:rPr>
              <a:t>的高级使用及</a:t>
            </a:r>
            <a:r>
              <a:rPr lang="en-US" altLang="zh-CN" sz="4000" b="1" dirty="0" err="1">
                <a:solidFill>
                  <a:srgbClr val="C00000"/>
                </a:solidFill>
              </a:rPr>
              <a:t>localStorage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DBDC90-E665-3692-6E14-6C15F7E9DD54}"/>
              </a:ext>
            </a:extLst>
          </p:cNvPr>
          <p:cNvSpPr txBox="1"/>
          <p:nvPr/>
        </p:nvSpPr>
        <p:spPr>
          <a:xfrm>
            <a:off x="714777" y="1126901"/>
            <a:ext cx="988494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/>
              <a:t>引入</a:t>
            </a:r>
            <a:r>
              <a:rPr lang="en-US" altLang="zh-CN" sz="2800" b="1" dirty="0" err="1"/>
              <a:t>localStorage</a:t>
            </a:r>
            <a:r>
              <a:rPr lang="en-US" altLang="zh-CN" sz="2800" b="1" dirty="0"/>
              <a:t>,</a:t>
            </a:r>
            <a:r>
              <a:rPr lang="zh-CN" altLang="en-US" sz="2800" b="1" dirty="0"/>
              <a:t>类似于</a:t>
            </a:r>
            <a:r>
              <a:rPr lang="en-US" altLang="zh-CN" sz="2800" b="1" dirty="0"/>
              <a:t>cookie</a:t>
            </a:r>
            <a:r>
              <a:rPr lang="zh-CN" altLang="en-US" sz="2800" b="1" dirty="0"/>
              <a:t>的作用，使用需要加入异常处理</a:t>
            </a:r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/>
              <a:t>上面代码优化（拆分为</a:t>
            </a:r>
            <a:r>
              <a:rPr lang="en-US" altLang="zh-CN" sz="2800" b="1" dirty="0"/>
              <a:t>state.js</a:t>
            </a:r>
            <a:r>
              <a:rPr lang="zh-CN" altLang="en-US" sz="2800" b="1" dirty="0"/>
              <a:t>和</a:t>
            </a:r>
            <a:r>
              <a:rPr lang="en-US" altLang="zh-CN" sz="2800" b="1" dirty="0"/>
              <a:t>mutations.js</a:t>
            </a:r>
            <a:r>
              <a:rPr lang="zh-CN" altLang="en-US" sz="2800" b="1" dirty="0"/>
              <a:t>）</a:t>
            </a:r>
            <a:endParaRPr lang="en-US" altLang="zh-CN" sz="2800" b="1" dirty="0"/>
          </a:p>
          <a:p>
            <a:r>
              <a:rPr lang="en-US" altLang="zh-CN" sz="2800" b="1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B8945D-6B3D-19E8-4D20-6EA968D99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155" y="1950442"/>
            <a:ext cx="4008648" cy="359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28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210510" y="-184864"/>
            <a:ext cx="1285422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zh-CN" altLang="en-US" sz="4000" b="1" dirty="0">
                <a:solidFill>
                  <a:srgbClr val="C00000"/>
                </a:solidFill>
              </a:rPr>
              <a:t>城市选择页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en-US" altLang="zh-CN" sz="4000" b="1" dirty="0" err="1">
                <a:solidFill>
                  <a:srgbClr val="C00000"/>
                </a:solidFill>
              </a:rPr>
              <a:t>Vuex</a:t>
            </a:r>
            <a:r>
              <a:rPr lang="zh-CN" altLang="en-US" sz="4000" b="1" dirty="0">
                <a:solidFill>
                  <a:srgbClr val="C00000"/>
                </a:solidFill>
              </a:rPr>
              <a:t>的高级使用及</a:t>
            </a:r>
            <a:r>
              <a:rPr lang="en-US" altLang="zh-CN" sz="4000" b="1" dirty="0" err="1">
                <a:solidFill>
                  <a:srgbClr val="C00000"/>
                </a:solidFill>
              </a:rPr>
              <a:t>localStorage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DBDC90-E665-3692-6E14-6C15F7E9DD54}"/>
              </a:ext>
            </a:extLst>
          </p:cNvPr>
          <p:cNvSpPr txBox="1"/>
          <p:nvPr/>
        </p:nvSpPr>
        <p:spPr>
          <a:xfrm>
            <a:off x="451430" y="1031803"/>
            <a:ext cx="988494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/>
              <a:t>项目代码优化（</a:t>
            </a:r>
            <a:r>
              <a:rPr lang="en-US" altLang="zh-CN" sz="2800" b="1" dirty="0" err="1"/>
              <a:t>Header.vue</a:t>
            </a:r>
            <a:r>
              <a:rPr lang="zh-CN" altLang="en-US" sz="2800" b="1" dirty="0"/>
              <a:t>代码）</a:t>
            </a:r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/>
              <a:t>项目代码优化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（</a:t>
            </a:r>
            <a:r>
              <a:rPr lang="en-US" altLang="zh-CN" sz="2800" b="1" dirty="0" err="1"/>
              <a:t>Header.vue</a:t>
            </a:r>
            <a:r>
              <a:rPr lang="zh-CN" altLang="en-US" sz="2800" b="1" dirty="0"/>
              <a:t>、</a:t>
            </a:r>
            <a:r>
              <a:rPr lang="en-US" altLang="zh-CN" sz="2800" b="1" dirty="0" err="1"/>
              <a:t>List.vue</a:t>
            </a:r>
            <a:r>
              <a:rPr lang="zh-CN" altLang="en-US" sz="2800" b="1" dirty="0"/>
              <a:t>）</a:t>
            </a:r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/>
              <a:t>项目代码优化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（</a:t>
            </a:r>
            <a:r>
              <a:rPr lang="en-US" altLang="zh-CN" sz="2800" b="1" dirty="0" err="1"/>
              <a:t>List.vue</a:t>
            </a:r>
            <a:r>
              <a:rPr lang="zh-CN" altLang="en-US" sz="2800" b="1" dirty="0"/>
              <a:t>、</a:t>
            </a:r>
            <a:r>
              <a:rPr lang="en-US" altLang="zh-CN" sz="2800" b="1" dirty="0" err="1"/>
              <a:t>Search.vue</a:t>
            </a:r>
            <a:r>
              <a:rPr lang="zh-CN" altLang="en-US" sz="2800" b="1" dirty="0"/>
              <a:t>）</a:t>
            </a:r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Getter</a:t>
            </a:r>
            <a:r>
              <a:rPr lang="zh-CN" altLang="en-US" sz="2800" b="1" dirty="0"/>
              <a:t>的作用</a:t>
            </a:r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r>
              <a:rPr lang="en-US" altLang="zh-CN" sz="2800" b="1" dirty="0"/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80B286-8A21-D8A1-8798-47D9BA4FD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193" y="895045"/>
            <a:ext cx="4543425" cy="1790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60ECC2-5D2D-BEF1-3FBF-95CA50046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741" y="2825720"/>
            <a:ext cx="3483162" cy="19803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2B4D51-04DC-3959-E5E8-CA13B8C6E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872" y="4881506"/>
            <a:ext cx="3891304" cy="28929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89D7FC2-2560-5A18-AEE8-DC51E41B9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144" y="3998725"/>
            <a:ext cx="4018682" cy="400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53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210510" y="-184864"/>
            <a:ext cx="1285422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zh-CN" altLang="en-US" sz="4000" b="1" dirty="0">
                <a:solidFill>
                  <a:srgbClr val="C00000"/>
                </a:solidFill>
              </a:rPr>
              <a:t>城市选择页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使用</a:t>
            </a:r>
            <a:r>
              <a:rPr lang="en-US" altLang="zh-CN" sz="4000" b="1" dirty="0">
                <a:solidFill>
                  <a:srgbClr val="C00000"/>
                </a:solidFill>
              </a:rPr>
              <a:t>keep-alive</a:t>
            </a:r>
            <a:r>
              <a:rPr lang="zh-CN" altLang="en-US" sz="4000" b="1" dirty="0">
                <a:solidFill>
                  <a:srgbClr val="C00000"/>
                </a:solidFill>
              </a:rPr>
              <a:t>优化网页性能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DBDC90-E665-3692-6E14-6C15F7E9DD54}"/>
              </a:ext>
            </a:extLst>
          </p:cNvPr>
          <p:cNvSpPr txBox="1"/>
          <p:nvPr/>
        </p:nvSpPr>
        <p:spPr>
          <a:xfrm>
            <a:off x="714777" y="1126901"/>
            <a:ext cx="73409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6BD25A-59E0-0CA7-7CD3-B2DCB6E9D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972" y="945504"/>
            <a:ext cx="4728064" cy="53528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D1F8E2-F68E-9D73-8D0B-DFDE513FC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02" y="1185062"/>
            <a:ext cx="4162425" cy="409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35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210510" y="-184864"/>
            <a:ext cx="1285422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zh-CN" altLang="en-US" sz="4000" b="1" dirty="0">
                <a:solidFill>
                  <a:srgbClr val="C00000"/>
                </a:solidFill>
              </a:rPr>
              <a:t>城市选择页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细节优化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DBDC90-E665-3692-6E14-6C15F7E9DD54}"/>
              </a:ext>
            </a:extLst>
          </p:cNvPr>
          <p:cNvSpPr txBox="1"/>
          <p:nvPr/>
        </p:nvSpPr>
        <p:spPr>
          <a:xfrm>
            <a:off x="736722" y="1126901"/>
            <a:ext cx="7340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List.vue</a:t>
            </a:r>
            <a:r>
              <a:rPr lang="zh-CN" altLang="en-US" dirty="0"/>
              <a:t>所对应的界面，如果滑动了字母按钮，导致点击城市不能跳转，则需要在</a:t>
            </a:r>
            <a:r>
              <a:rPr lang="en-US" altLang="zh-CN" dirty="0" err="1"/>
              <a:t>List.vue</a:t>
            </a:r>
            <a:r>
              <a:rPr lang="zh-CN" altLang="en-US" dirty="0"/>
              <a:t>中做如下的改进</a:t>
            </a:r>
            <a:endParaRPr lang="en-US" altLang="zh-CN" dirty="0"/>
          </a:p>
          <a:p>
            <a:endParaRPr lang="en-US" altLang="zh-CN" sz="2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02720E-7229-C710-350E-C4755175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17" y="2126665"/>
            <a:ext cx="107156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27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210510" y="-184864"/>
            <a:ext cx="1285422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zh-CN" altLang="en-US" sz="4000" b="1" dirty="0">
                <a:solidFill>
                  <a:srgbClr val="C00000"/>
                </a:solidFill>
              </a:rPr>
              <a:t>详情页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动态路由和</a:t>
            </a:r>
            <a:r>
              <a:rPr lang="en-US" altLang="zh-CN" sz="4000" b="1" dirty="0">
                <a:solidFill>
                  <a:srgbClr val="C00000"/>
                </a:solidFill>
              </a:rPr>
              <a:t>banner</a:t>
            </a:r>
            <a:r>
              <a:rPr lang="zh-CN" altLang="en-US" sz="4000" b="1" dirty="0">
                <a:solidFill>
                  <a:srgbClr val="C00000"/>
                </a:solidFill>
              </a:rPr>
              <a:t>布局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728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项目预热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单文件组件与</a:t>
            </a:r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中的路由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B33C00-5078-A3B7-DA27-00ADF3FBA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03" y="554570"/>
            <a:ext cx="4975832" cy="56401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32AB69-A617-7D95-E818-8CABE2E1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780" y="938124"/>
            <a:ext cx="5945747" cy="311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1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项目预热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单文件组件与</a:t>
            </a:r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中的路由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9B9D51-E2FF-88D2-C2E6-354143DCAD6C}"/>
              </a:ext>
            </a:extLst>
          </p:cNvPr>
          <p:cNvSpPr txBox="1"/>
          <p:nvPr/>
        </p:nvSpPr>
        <p:spPr>
          <a:xfrm>
            <a:off x="695459" y="1294327"/>
            <a:ext cx="533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路由就是根据网址的不同，返回不同的内容给用户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4C6519-B76D-44F2-13CB-72AE3AF0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5" y="1725768"/>
            <a:ext cx="5898297" cy="45333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CF6DC7-A6FF-B8B8-B660-BBE0C147D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477" y="1757966"/>
            <a:ext cx="5004381" cy="22022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86693F-205A-153D-5E2C-119D691FD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497" y="4153436"/>
            <a:ext cx="5093595" cy="21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1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28367" y="0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项目预热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多页应用</a:t>
            </a:r>
            <a:r>
              <a:rPr lang="en-US" altLang="zh-CN" sz="4000" b="1" dirty="0">
                <a:solidFill>
                  <a:srgbClr val="C00000"/>
                </a:solidFill>
              </a:rPr>
              <a:t>VS</a:t>
            </a:r>
            <a:r>
              <a:rPr lang="zh-CN" altLang="en-US" sz="4000" b="1" dirty="0">
                <a:solidFill>
                  <a:srgbClr val="C00000"/>
                </a:solidFill>
              </a:rPr>
              <a:t>单页应用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B917D2-D73C-11D4-134A-32A8104B6303}"/>
              </a:ext>
            </a:extLst>
          </p:cNvPr>
          <p:cNvSpPr txBox="1"/>
          <p:nvPr/>
        </p:nvSpPr>
        <p:spPr>
          <a:xfrm>
            <a:off x="4746171" y="541382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B83884-C021-AE3A-C713-C981E2B4D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145" y="1801365"/>
            <a:ext cx="4906849" cy="31908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FDC294-27D8-DCCD-45F2-A4F8D002F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02" y="2085797"/>
            <a:ext cx="4830314" cy="26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72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项目预热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项目代码初始化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 1)</a:t>
            </a:r>
            <a:r>
              <a:rPr lang="zh-CN" altLang="en-US" sz="2000" dirty="0"/>
              <a:t>设置</a:t>
            </a:r>
            <a:r>
              <a:rPr lang="en-US" altLang="zh-CN" sz="2000" dirty="0"/>
              <a:t>index.html</a:t>
            </a:r>
            <a:r>
              <a:rPr lang="zh-CN" altLang="en-US" sz="2000" dirty="0"/>
              <a:t>文件</a:t>
            </a:r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9B0214B-9E30-3089-5CD2-787A7A1E6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10" y="1137179"/>
            <a:ext cx="6054517" cy="31725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00EE681-48AA-7A37-E954-7002950B953C}"/>
              </a:ext>
            </a:extLst>
          </p:cNvPr>
          <p:cNvSpPr txBox="1"/>
          <p:nvPr/>
        </p:nvSpPr>
        <p:spPr>
          <a:xfrm>
            <a:off x="6626180" y="643944"/>
            <a:ext cx="675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）引入</a:t>
            </a:r>
            <a:r>
              <a:rPr lang="en-US" altLang="zh-CN" dirty="0"/>
              <a:t>reset.css,border.css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B28ACA4-564F-5B29-B23A-39F884D95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23" y="1358721"/>
            <a:ext cx="4939047" cy="198334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3C4BE1F-9F35-28BB-2A06-D195D9DB5492}"/>
              </a:ext>
            </a:extLst>
          </p:cNvPr>
          <p:cNvSpPr txBox="1"/>
          <p:nvPr/>
        </p:nvSpPr>
        <p:spPr>
          <a:xfrm>
            <a:off x="371342" y="4383110"/>
            <a:ext cx="5585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）解决手机端响应延时，需要安装</a:t>
            </a:r>
            <a:r>
              <a:rPr lang="en-US" altLang="zh-CN" dirty="0" err="1"/>
              <a:t>fastclick</a:t>
            </a:r>
            <a:r>
              <a:rPr lang="en-US" altLang="zh-CN" dirty="0"/>
              <a:t>,</a:t>
            </a:r>
            <a:r>
              <a:rPr lang="zh-CN" altLang="en-US" dirty="0"/>
              <a:t>并引入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en-US" altLang="zh-CN" dirty="0">
                <a:hlinkClick r:id="rId4"/>
              </a:rPr>
              <a:t>fastclick@1.0.6</a:t>
            </a:r>
            <a:r>
              <a:rPr lang="en-US" altLang="zh-CN" dirty="0"/>
              <a:t> –save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 </a:t>
            </a:r>
            <a:r>
              <a:rPr lang="en-US" altLang="zh-CN" dirty="0" err="1"/>
              <a:t>fastclick.attach</a:t>
            </a:r>
            <a:r>
              <a:rPr lang="en-US" altLang="zh-CN" dirty="0"/>
              <a:t>(</a:t>
            </a:r>
            <a:r>
              <a:rPr lang="en-US" altLang="zh-CN" dirty="0" err="1"/>
              <a:t>document.body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ECDFCC-F0CB-1E5B-4058-F59D1C49A4D0}"/>
              </a:ext>
            </a:extLst>
          </p:cNvPr>
          <p:cNvSpPr txBox="1"/>
          <p:nvPr/>
        </p:nvSpPr>
        <p:spPr>
          <a:xfrm>
            <a:off x="6214056" y="4389550"/>
            <a:ext cx="385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 err="1"/>
              <a:t>iconfont</a:t>
            </a:r>
            <a:r>
              <a:rPr lang="zh-CN" altLang="en-US" dirty="0"/>
              <a:t>初步介绍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A8B052-C847-8FEA-1496-22CFF96CA72F}"/>
              </a:ext>
            </a:extLst>
          </p:cNvPr>
          <p:cNvSpPr txBox="1"/>
          <p:nvPr/>
        </p:nvSpPr>
        <p:spPr>
          <a:xfrm>
            <a:off x="6199030" y="5012029"/>
            <a:ext cx="3855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）提交代码到</a:t>
            </a:r>
            <a:r>
              <a:rPr lang="en-US" altLang="zh-CN" dirty="0" err="1"/>
              <a:t>gittee</a:t>
            </a:r>
            <a:endParaRPr lang="en-US" altLang="zh-CN" dirty="0"/>
          </a:p>
          <a:p>
            <a:r>
              <a:rPr lang="en-US" altLang="zh-CN" dirty="0"/>
              <a:t>    git add .</a:t>
            </a:r>
          </a:p>
          <a:p>
            <a:r>
              <a:rPr lang="en-US" altLang="zh-CN" dirty="0"/>
              <a:t>    git commit –m “project </a:t>
            </a:r>
            <a:r>
              <a:rPr lang="en-US" altLang="zh-CN" dirty="0" err="1"/>
              <a:t>init</a:t>
            </a:r>
            <a:r>
              <a:rPr lang="en-US" altLang="zh-CN" dirty="0"/>
              <a:t>”</a:t>
            </a:r>
          </a:p>
          <a:p>
            <a:r>
              <a:rPr lang="en-US" altLang="zh-CN" dirty="0"/>
              <a:t>    git push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187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3F91115-5AEB-8AC5-FCC0-D98F2B02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375" y="193182"/>
            <a:ext cx="2485622" cy="401820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项目首页</a:t>
            </a:r>
            <a:r>
              <a:rPr lang="en-US" altLang="zh-CN" sz="4000" b="1" dirty="0">
                <a:solidFill>
                  <a:srgbClr val="C00000"/>
                </a:solidFill>
              </a:rPr>
              <a:t>-header</a:t>
            </a:r>
            <a:r>
              <a:rPr lang="zh-CN" altLang="en-US" sz="4000" b="1" dirty="0">
                <a:solidFill>
                  <a:srgbClr val="C00000"/>
                </a:solidFill>
              </a:rPr>
              <a:t>区域开发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15E578-B52B-7C98-07F9-C4C6D5D7ECF3}"/>
              </a:ext>
            </a:extLst>
          </p:cNvPr>
          <p:cNvSpPr txBox="1"/>
          <p:nvPr/>
        </p:nvSpPr>
        <p:spPr>
          <a:xfrm>
            <a:off x="3470856" y="592427"/>
            <a:ext cx="51386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）安装</a:t>
            </a:r>
            <a:r>
              <a:rPr lang="en-US" altLang="zh-CN" dirty="0"/>
              <a:t>stylus,</a:t>
            </a:r>
            <a:r>
              <a:rPr lang="zh-CN" altLang="en-US" dirty="0"/>
              <a:t>较</a:t>
            </a:r>
            <a:r>
              <a:rPr lang="en-US" altLang="zh-CN" dirty="0" err="1"/>
              <a:t>css</a:t>
            </a:r>
            <a:r>
              <a:rPr lang="zh-CN" altLang="en-US" dirty="0"/>
              <a:t>写法更为简洁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stylus@0.54.5 –save</a:t>
            </a:r>
          </a:p>
          <a:p>
            <a:r>
              <a:rPr lang="en-US" altLang="zh-CN" dirty="0"/>
              <a:t>     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stylus-loader@3.0.1 –save</a:t>
            </a:r>
          </a:p>
          <a:p>
            <a:r>
              <a:rPr lang="en-US" altLang="zh-CN" dirty="0"/>
              <a:t>2)</a:t>
            </a:r>
            <a:r>
              <a:rPr lang="zh-CN" altLang="en-US" dirty="0"/>
              <a:t>在</a:t>
            </a:r>
            <a:r>
              <a:rPr lang="en-US" altLang="zh-CN" dirty="0"/>
              <a:t>home</a:t>
            </a:r>
            <a:r>
              <a:rPr lang="zh-CN" altLang="en-US" dirty="0"/>
              <a:t>文件夹下面新建</a:t>
            </a:r>
            <a:r>
              <a:rPr lang="en-US" altLang="zh-CN" dirty="0"/>
              <a:t>components,</a:t>
            </a:r>
          </a:p>
          <a:p>
            <a:r>
              <a:rPr lang="zh-CN" altLang="en-US" dirty="0"/>
              <a:t>然后新建</a:t>
            </a:r>
            <a:r>
              <a:rPr lang="en-US" altLang="zh-CN" dirty="0" err="1"/>
              <a:t>Header.vue</a:t>
            </a:r>
            <a:endParaRPr lang="en-US" altLang="zh-CN" dirty="0"/>
          </a:p>
          <a:p>
            <a:r>
              <a:rPr lang="en-US" altLang="zh-CN" dirty="0"/>
              <a:t>3)</a:t>
            </a:r>
            <a:r>
              <a:rPr lang="zh-CN" altLang="en-US" dirty="0"/>
              <a:t>思考：如何让</a:t>
            </a:r>
            <a:r>
              <a:rPr lang="en-US" altLang="zh-CN" dirty="0" err="1"/>
              <a:t>header.vue</a:t>
            </a:r>
            <a:r>
              <a:rPr lang="zh-CN" altLang="en-US" dirty="0"/>
              <a:t>与</a:t>
            </a:r>
            <a:r>
              <a:rPr lang="en-US" altLang="zh-CN" dirty="0" err="1"/>
              <a:t>home.vue</a:t>
            </a:r>
            <a:r>
              <a:rPr lang="zh-CN" altLang="en-US" dirty="0"/>
              <a:t>关联？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）对</a:t>
            </a:r>
            <a:r>
              <a:rPr lang="en-US" altLang="zh-CN" dirty="0"/>
              <a:t>header</a:t>
            </a:r>
            <a:r>
              <a:rPr lang="zh-CN" altLang="en-US" dirty="0"/>
              <a:t>区域单独布局，</a:t>
            </a:r>
            <a:r>
              <a:rPr lang="en-US" altLang="zh-CN" dirty="0"/>
              <a:t>header</a:t>
            </a:r>
            <a:r>
              <a:rPr lang="zh-CN" altLang="en-US" dirty="0"/>
              <a:t>可分为：</a:t>
            </a:r>
            <a:endParaRPr lang="en-US" altLang="zh-CN" dirty="0"/>
          </a:p>
          <a:p>
            <a:r>
              <a:rPr lang="en-US" altLang="zh-CN" dirty="0"/>
              <a:t>header-left\header-input\header-right</a:t>
            </a:r>
            <a:r>
              <a:rPr lang="zh-CN" altLang="en-US" dirty="0"/>
              <a:t>三部分</a:t>
            </a:r>
            <a:endParaRPr lang="en-US" altLang="zh-CN" dirty="0"/>
          </a:p>
          <a:p>
            <a:r>
              <a:rPr lang="en-US" altLang="zh-CN" dirty="0"/>
              <a:t>5)</a:t>
            </a:r>
            <a:r>
              <a:rPr lang="zh-CN" altLang="en-US" dirty="0"/>
              <a:t>理解：</a:t>
            </a:r>
            <a:r>
              <a:rPr lang="en-US" altLang="zh-CN" dirty="0"/>
              <a:t>1rem </a:t>
            </a:r>
            <a:r>
              <a:rPr lang="zh-CN" altLang="en-US" dirty="0"/>
              <a:t>等于 </a:t>
            </a:r>
            <a:r>
              <a:rPr lang="en-US" altLang="zh-CN" dirty="0"/>
              <a:t>html font-size</a:t>
            </a:r>
            <a:r>
              <a:rPr lang="zh-CN" altLang="en-US" dirty="0"/>
              <a:t>在</a:t>
            </a:r>
            <a:endParaRPr lang="en-US" altLang="zh-CN" dirty="0"/>
          </a:p>
          <a:p>
            <a:r>
              <a:rPr lang="en-US" altLang="zh-CN" dirty="0"/>
              <a:t>reset.css</a:t>
            </a:r>
            <a:r>
              <a:rPr lang="zh-CN" altLang="en-US" dirty="0"/>
              <a:t>中的初始值，这里为</a:t>
            </a:r>
            <a:r>
              <a:rPr lang="en-US" altLang="zh-CN" dirty="0"/>
              <a:t>50px</a:t>
            </a:r>
          </a:p>
          <a:p>
            <a:r>
              <a:rPr lang="en-US" altLang="zh-CN" dirty="0"/>
              <a:t>6)</a:t>
            </a:r>
            <a:r>
              <a:rPr lang="en-US" altLang="zh-CN" dirty="0" err="1"/>
              <a:t>iconfont</a:t>
            </a:r>
            <a:r>
              <a:rPr lang="zh-CN" altLang="en-US" dirty="0"/>
              <a:t>的使用</a:t>
            </a:r>
            <a:endParaRPr lang="en-US" altLang="zh-CN" dirty="0"/>
          </a:p>
          <a:p>
            <a:r>
              <a:rPr lang="en-US" altLang="zh-CN" dirty="0"/>
              <a:t>   1.</a:t>
            </a:r>
            <a:r>
              <a:rPr lang="zh-CN" altLang="en-US" dirty="0"/>
              <a:t>添加我们所需要的</a:t>
            </a:r>
            <a:r>
              <a:rPr lang="en-US" altLang="zh-CN" dirty="0" err="1"/>
              <a:t>iconfont</a:t>
            </a:r>
            <a:r>
              <a:rPr lang="zh-CN" altLang="en-US" dirty="0"/>
              <a:t>项目到桌面</a:t>
            </a:r>
            <a:endParaRPr lang="en-US" altLang="zh-CN" dirty="0"/>
          </a:p>
          <a:p>
            <a:r>
              <a:rPr lang="en-US" altLang="zh-CN" dirty="0"/>
              <a:t>   2.</a:t>
            </a:r>
            <a:r>
              <a:rPr lang="zh-CN" altLang="en-US" dirty="0"/>
              <a:t>选择所必须的</a:t>
            </a:r>
            <a:r>
              <a:rPr lang="en-US" altLang="zh-CN" dirty="0" err="1"/>
              <a:t>iconfont</a:t>
            </a:r>
            <a:r>
              <a:rPr lang="zh-CN" altLang="en-US" dirty="0"/>
              <a:t>文件到我们项目中</a:t>
            </a:r>
            <a:endParaRPr lang="en-US" altLang="zh-CN" dirty="0"/>
          </a:p>
          <a:p>
            <a:r>
              <a:rPr lang="en-US" altLang="zh-CN" dirty="0"/>
              <a:t>   3.</a:t>
            </a:r>
            <a:r>
              <a:rPr lang="zh-CN" altLang="en-US" dirty="0"/>
              <a:t>对此部分代码进行精简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代码简化</a:t>
            </a:r>
            <a:r>
              <a:rPr lang="en-US" altLang="zh-CN" dirty="0"/>
              <a:t>stylus</a:t>
            </a:r>
            <a:r>
              <a:rPr lang="zh-CN" altLang="en-US" dirty="0"/>
              <a:t>配置文件</a:t>
            </a:r>
            <a:r>
              <a:rPr lang="en-US" altLang="zh-CN" dirty="0"/>
              <a:t>webpack.base.config.js </a:t>
            </a:r>
          </a:p>
          <a:p>
            <a:r>
              <a:rPr lang="en-US" altLang="zh-CN" dirty="0"/>
              <a:t>7)</a:t>
            </a:r>
            <a:r>
              <a:rPr lang="zh-CN" altLang="en-US" dirty="0"/>
              <a:t>提交代码</a:t>
            </a:r>
            <a:endParaRPr lang="en-US" altLang="zh-CN" dirty="0"/>
          </a:p>
          <a:p>
            <a:r>
              <a:rPr lang="en-US" altLang="zh-CN" dirty="0"/>
              <a:t>   git add .</a:t>
            </a:r>
          </a:p>
          <a:p>
            <a:r>
              <a:rPr lang="en-US" altLang="zh-CN" dirty="0"/>
              <a:t>   git commit –m “add header”</a:t>
            </a:r>
          </a:p>
          <a:p>
            <a:r>
              <a:rPr lang="en-US" altLang="zh-CN" dirty="0"/>
              <a:t>   git push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19800A-2E61-4860-8882-D95AAD50D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4" y="663261"/>
            <a:ext cx="3143264" cy="55894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5BC014-E85B-CFB3-D9F6-5DAF70DA0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536" y="4365937"/>
            <a:ext cx="3322751" cy="12335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3CE110-3C7C-B2B7-5CD0-61EE0F1CC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685" y="-187727"/>
            <a:ext cx="2019300" cy="3257550"/>
          </a:xfrm>
          <a:prstGeom prst="rect">
            <a:avLst/>
          </a:prstGeom>
        </p:spPr>
      </p:pic>
      <p:sp>
        <p:nvSpPr>
          <p:cNvPr id="4" name="弧形 3">
            <a:extLst>
              <a:ext uri="{FF2B5EF4-FFF2-40B4-BE49-F238E27FC236}">
                <a16:creationId xmlns:a16="http://schemas.microsoft.com/office/drawing/2014/main" id="{463D1A8A-73E1-8A60-C14C-0A95DCF90EED}"/>
              </a:ext>
            </a:extLst>
          </p:cNvPr>
          <p:cNvSpPr/>
          <p:nvPr/>
        </p:nvSpPr>
        <p:spPr>
          <a:xfrm>
            <a:off x="6634716" y="4104167"/>
            <a:ext cx="737191" cy="12050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FE3DC50-04A8-4E15-4737-E85D988DC104}"/>
              </a:ext>
            </a:extLst>
          </p:cNvPr>
          <p:cNvSpPr/>
          <p:nvPr/>
        </p:nvSpPr>
        <p:spPr>
          <a:xfrm>
            <a:off x="6896986" y="579441"/>
            <a:ext cx="1192252" cy="3538903"/>
          </a:xfrm>
          <a:custGeom>
            <a:avLst/>
            <a:gdLst>
              <a:gd name="connsiteX0" fmla="*/ 0 w 1192252"/>
              <a:gd name="connsiteY0" fmla="*/ 3538903 h 3538903"/>
              <a:gd name="connsiteX1" fmla="*/ 354419 w 1192252"/>
              <a:gd name="connsiteY1" fmla="*/ 2943480 h 3538903"/>
              <a:gd name="connsiteX2" fmla="*/ 971107 w 1192252"/>
              <a:gd name="connsiteY2" fmla="*/ 2737917 h 3538903"/>
              <a:gd name="connsiteX3" fmla="*/ 1190847 w 1192252"/>
              <a:gd name="connsiteY3" fmla="*/ 384578 h 3538903"/>
              <a:gd name="connsiteX4" fmla="*/ 886047 w 1192252"/>
              <a:gd name="connsiteY4" fmla="*/ 30159 h 353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252" h="3538903">
                <a:moveTo>
                  <a:pt x="0" y="3538903"/>
                </a:moveTo>
                <a:cubicBezTo>
                  <a:pt x="96284" y="3307940"/>
                  <a:pt x="192568" y="3076978"/>
                  <a:pt x="354419" y="2943480"/>
                </a:cubicBezTo>
                <a:cubicBezTo>
                  <a:pt x="516270" y="2809982"/>
                  <a:pt x="831702" y="3164401"/>
                  <a:pt x="971107" y="2737917"/>
                </a:cubicBezTo>
                <a:cubicBezTo>
                  <a:pt x="1110512" y="2311433"/>
                  <a:pt x="1205024" y="835871"/>
                  <a:pt x="1190847" y="384578"/>
                </a:cubicBezTo>
                <a:cubicBezTo>
                  <a:pt x="1176670" y="-66715"/>
                  <a:pt x="1031358" y="-18278"/>
                  <a:pt x="886047" y="301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718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E43101-627B-4603-82D1-82E647B561B8}"/>
              </a:ext>
            </a:extLst>
          </p:cNvPr>
          <p:cNvSpPr/>
          <p:nvPr/>
        </p:nvSpPr>
        <p:spPr>
          <a:xfrm>
            <a:off x="412868" y="-526942"/>
            <a:ext cx="106101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r>
              <a:rPr lang="en-US" altLang="zh-CN" sz="4000" b="1" dirty="0">
                <a:solidFill>
                  <a:srgbClr val="C00000"/>
                </a:solidFill>
              </a:rPr>
              <a:t>Vue</a:t>
            </a:r>
            <a:r>
              <a:rPr lang="zh-CN" altLang="en-US" sz="4000" b="1" dirty="0">
                <a:solidFill>
                  <a:srgbClr val="C00000"/>
                </a:solidFill>
              </a:rPr>
              <a:t>项目首页</a:t>
            </a:r>
            <a:r>
              <a:rPr lang="en-US" altLang="zh-CN" sz="4000" b="1" dirty="0">
                <a:solidFill>
                  <a:srgbClr val="C00000"/>
                </a:solidFill>
              </a:rPr>
              <a:t>-</a:t>
            </a:r>
            <a:r>
              <a:rPr lang="zh-CN" altLang="en-US" sz="4000" b="1" dirty="0">
                <a:solidFill>
                  <a:srgbClr val="C00000"/>
                </a:solidFill>
              </a:rPr>
              <a:t>首页轮播图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r>
              <a:rPr lang="en-US" altLang="zh-CN" sz="2000" dirty="0"/>
              <a:t>	</a:t>
            </a:r>
          </a:p>
        </p:txBody>
      </p:sp>
      <p:sp>
        <p:nvSpPr>
          <p:cNvPr id="3" name="AutoShape 2" descr="Vue 实例生命周期">
            <a:extLst>
              <a:ext uri="{FF2B5EF4-FFF2-40B4-BE49-F238E27FC236}">
                <a16:creationId xmlns:a16="http://schemas.microsoft.com/office/drawing/2014/main" id="{1AAAD988-F8F9-4967-8209-70F4E17E8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15E578-B52B-7C98-07F9-C4C6D5D7ECF3}"/>
              </a:ext>
            </a:extLst>
          </p:cNvPr>
          <p:cNvSpPr txBox="1"/>
          <p:nvPr/>
        </p:nvSpPr>
        <p:spPr>
          <a:xfrm>
            <a:off x="3470856" y="592427"/>
            <a:ext cx="51386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）在码云上创建分支</a:t>
            </a:r>
            <a:r>
              <a:rPr lang="en-US" altLang="zh-CN" dirty="0"/>
              <a:t>index-swiper,</a:t>
            </a:r>
            <a:r>
              <a:rPr lang="zh-CN" altLang="en-US" dirty="0"/>
              <a:t>将此分支拉入本地，执行</a:t>
            </a:r>
            <a:r>
              <a:rPr lang="en-US" altLang="zh-CN" dirty="0"/>
              <a:t>git pull </a:t>
            </a:r>
            <a:r>
              <a:rPr lang="zh-CN" altLang="en-US" dirty="0"/>
              <a:t>命令，切换到此分支，执行</a:t>
            </a:r>
            <a:endParaRPr lang="en-US" altLang="zh-CN" dirty="0"/>
          </a:p>
          <a:p>
            <a:r>
              <a:rPr lang="en-US" altLang="zh-CN" dirty="0"/>
              <a:t>git checkout index-swiper</a:t>
            </a:r>
          </a:p>
          <a:p>
            <a:endParaRPr lang="en-US" altLang="zh-CN" dirty="0"/>
          </a:p>
          <a:p>
            <a:r>
              <a:rPr lang="en-US" altLang="zh-CN" dirty="0"/>
              <a:t>2)</a:t>
            </a:r>
            <a:r>
              <a:rPr lang="zh-CN" altLang="en-US" dirty="0"/>
              <a:t>在</a:t>
            </a:r>
            <a:r>
              <a:rPr lang="en-US" altLang="zh-CN" dirty="0" err="1"/>
              <a:t>npm</a:t>
            </a:r>
            <a:r>
              <a:rPr lang="zh-CN" altLang="en-US" dirty="0"/>
              <a:t>上搜</a:t>
            </a:r>
            <a:r>
              <a:rPr lang="en-US" altLang="zh-CN" dirty="0" err="1"/>
              <a:t>vue</a:t>
            </a:r>
            <a:r>
              <a:rPr lang="en-US" altLang="zh-CN" dirty="0"/>
              <a:t>-awesome-swiper,</a:t>
            </a:r>
            <a:r>
              <a:rPr lang="zh-CN" altLang="en-US" dirty="0"/>
              <a:t>并自行学习配置过程（*）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3)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vue-awesome-swiper@2.6.7</a:t>
            </a:r>
            <a:r>
              <a:rPr lang="en-US" altLang="zh-CN" dirty="0"/>
              <a:t> –save</a:t>
            </a:r>
          </a:p>
          <a:p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）在</a:t>
            </a:r>
            <a:r>
              <a:rPr lang="en-US" altLang="zh-CN" dirty="0"/>
              <a:t>components</a:t>
            </a:r>
            <a:r>
              <a:rPr lang="zh-CN" altLang="en-US" dirty="0"/>
              <a:t>上创建</a:t>
            </a:r>
            <a:r>
              <a:rPr lang="en-US" altLang="zh-CN" dirty="0" err="1"/>
              <a:t>Swiper.vue</a:t>
            </a:r>
            <a:r>
              <a:rPr lang="zh-CN" altLang="en-US" dirty="0"/>
              <a:t>，并使用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）引入</a:t>
            </a:r>
            <a:r>
              <a:rPr lang="en-US" altLang="zh-CN" dirty="0" err="1"/>
              <a:t>vue</a:t>
            </a:r>
            <a:r>
              <a:rPr lang="en-US" altLang="zh-CN" dirty="0"/>
              <a:t>-awesome-swiper</a:t>
            </a:r>
          </a:p>
          <a:p>
            <a:endParaRPr lang="en-US" altLang="zh-CN" dirty="0"/>
          </a:p>
          <a:p>
            <a:r>
              <a:rPr lang="en-US" altLang="zh-CN" dirty="0"/>
              <a:t>6)</a:t>
            </a:r>
            <a:r>
              <a:rPr lang="zh-CN" altLang="en-US" dirty="0"/>
              <a:t>首页轮播图重点样式展示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）提交本地代码到线上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）将</a:t>
            </a:r>
            <a:r>
              <a:rPr lang="en-US" altLang="zh-CN" dirty="0"/>
              <a:t>index-swiper</a:t>
            </a:r>
            <a:r>
              <a:rPr lang="zh-CN" altLang="en-US" dirty="0"/>
              <a:t>代码合并</a:t>
            </a:r>
            <a:endParaRPr lang="en-US" altLang="zh-CN" dirty="0"/>
          </a:p>
          <a:p>
            <a:r>
              <a:rPr lang="zh-CN" altLang="en-US" dirty="0"/>
              <a:t>到</a:t>
            </a:r>
            <a:r>
              <a:rPr lang="en-US" altLang="zh-CN" dirty="0"/>
              <a:t>master</a:t>
            </a:r>
            <a:r>
              <a:rPr lang="zh-CN" altLang="en-US" dirty="0"/>
              <a:t>分支上</a:t>
            </a:r>
            <a:endParaRPr lang="en-US" altLang="zh-CN" dirty="0"/>
          </a:p>
          <a:p>
            <a:r>
              <a:rPr lang="en-US" altLang="zh-CN" dirty="0"/>
              <a:t>  git checkout master</a:t>
            </a:r>
          </a:p>
          <a:p>
            <a:r>
              <a:rPr lang="en-US" altLang="zh-CN" dirty="0"/>
              <a:t>  git merge origin/index-swiper</a:t>
            </a:r>
          </a:p>
          <a:p>
            <a:r>
              <a:rPr lang="en-US" altLang="zh-CN" dirty="0"/>
              <a:t>  git push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68B51F-FC6F-7577-D91A-6C16DEB00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5" y="617315"/>
            <a:ext cx="3157537" cy="55323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5DDD9F-AD2A-D6F1-CB94-0DD41526D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876" y="4108360"/>
            <a:ext cx="4239094" cy="18867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2B93F32-1B42-3C81-4214-4209137AC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860" y="2028423"/>
            <a:ext cx="2736894" cy="197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084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Microsoft YaHei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YaHe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49256</TotalTime>
  <Words>1217</Words>
  <Application>Microsoft Office PowerPoint</Application>
  <PresentationFormat>宽屏</PresentationFormat>
  <Paragraphs>291</Paragraphs>
  <Slides>35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等线</vt:lpstr>
      <vt:lpstr>微软雅黑</vt:lpstr>
      <vt:lpstr>微软雅黑</vt:lpstr>
      <vt:lpstr>Arial</vt:lpstr>
      <vt:lpstr>Calibri</vt:lpstr>
      <vt:lpstr>RetrospectVTI</vt:lpstr>
      <vt:lpstr>Vue实战项目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ES6语法大全</dc:title>
  <dc:creator>skyeagle</dc:creator>
  <cp:lastModifiedBy>zhang yong</cp:lastModifiedBy>
  <cp:revision>47</cp:revision>
  <dcterms:created xsi:type="dcterms:W3CDTF">2022-03-06T11:46:12Z</dcterms:created>
  <dcterms:modified xsi:type="dcterms:W3CDTF">2022-06-26T02:00:43Z</dcterms:modified>
</cp:coreProperties>
</file>